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9" r:id="rId4"/>
    <p:sldId id="272" r:id="rId5"/>
    <p:sldId id="274" r:id="rId6"/>
    <p:sldId id="280" r:id="rId7"/>
    <p:sldId id="262" r:id="rId8"/>
    <p:sldId id="258" r:id="rId9"/>
    <p:sldId id="284" r:id="rId10"/>
    <p:sldId id="259" r:id="rId11"/>
    <p:sldId id="269" r:id="rId12"/>
    <p:sldId id="281" r:id="rId13"/>
    <p:sldId id="283" r:id="rId14"/>
    <p:sldId id="282" r:id="rId15"/>
    <p:sldId id="260" r:id="rId16"/>
    <p:sldId id="261" r:id="rId17"/>
    <p:sldId id="263" r:id="rId18"/>
    <p:sldId id="264" r:id="rId19"/>
    <p:sldId id="266" r:id="rId20"/>
    <p:sldId id="286" r:id="rId21"/>
    <p:sldId id="265" r:id="rId22"/>
    <p:sldId id="267" r:id="rId23"/>
    <p:sldId id="268" r:id="rId24"/>
    <p:sldId id="271" r:id="rId25"/>
    <p:sldId id="285" r:id="rId26"/>
    <p:sldId id="288" r:id="rId27"/>
    <p:sldId id="275" r:id="rId28"/>
    <p:sldId id="276" r:id="rId29"/>
    <p:sldId id="287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89"/>
    <p:restoredTop sz="85501"/>
  </p:normalViewPr>
  <p:slideViewPr>
    <p:cSldViewPr snapToGrid="0" snapToObjects="1">
      <p:cViewPr>
        <p:scale>
          <a:sx n="80" d="100"/>
          <a:sy n="80" d="100"/>
        </p:scale>
        <p:origin x="25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3D651-DC90-D542-A1AD-FF5DAD5DDAAC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F42E0-4735-8247-812E-A7C4394C0B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074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想像不会断水的自来水管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支持回放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F42E0-4735-8247-812E-A7C4394C0BF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0008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常见的数据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数据库</a:t>
            </a:r>
            <a:endParaRPr kumimoji="1" lang="en-US" altLang="zh-CN" dirty="0"/>
          </a:p>
          <a:p>
            <a:r>
              <a:rPr kumimoji="1" lang="zh-CN" altLang="en-US" dirty="0"/>
              <a:t>文件系统等数据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F42E0-4735-8247-812E-A7C4394C0BF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934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流批化，如下图， 如何对无穷的数据进行计算，比如说我算一个</a:t>
            </a:r>
            <a:r>
              <a:rPr kumimoji="1" lang="en-US" altLang="zh-CN" dirty="0"/>
              <a:t>sum</a:t>
            </a:r>
            <a:r>
              <a:rPr kumimoji="1" lang="zh-CN" altLang="en-US" dirty="0"/>
              <a:t>的数据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。。。。</a:t>
            </a:r>
            <a:endParaRPr kumimoji="1" lang="en-US" altLang="zh-CN" dirty="0"/>
          </a:p>
          <a:p>
            <a:r>
              <a:rPr kumimoji="1" lang="zh-CN" altLang="en-US" dirty="0"/>
              <a:t>由于数据无界，总不能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F42E0-4735-8247-812E-A7C4394C0BF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1987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而在流中 实际上用将</a:t>
            </a:r>
            <a:r>
              <a:rPr kumimoji="1" lang="en-US" altLang="zh-CN" dirty="0"/>
              <a:t>window</a:t>
            </a:r>
            <a:r>
              <a:rPr kumimoji="1" lang="zh-CN" altLang="en-US" dirty="0"/>
              <a:t>来定义类似批的概念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基于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window</a:t>
            </a:r>
            <a:r>
              <a:rPr kumimoji="1" lang="zh-CN" altLang="en-US" dirty="0"/>
              <a:t>是以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来划分窗口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F42E0-4735-8247-812E-A7C4394C0BF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0086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F42E0-4735-8247-812E-A7C4394C0BF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2962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B5E7A-AE4D-F748-978F-0370BC1A7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65E241-496A-F241-80AB-728129745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DB568B-2DE4-0846-9578-00405E22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E73AC-0E0B-4740-8417-5C69416B32AF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BBD18A-C542-DE46-A56D-05BBB17D8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32C214-06C4-8341-92B9-70668A4AA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B40-3785-A44E-84F5-F77ACCA733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864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51884-7296-7648-AE2E-F99DEAB24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C6E8AE-2B17-5740-A3E2-472CD9C7C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5D1A59-2640-2240-8CB1-2EB4427DE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E73AC-0E0B-4740-8417-5C69416B32AF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0920DB-2B85-CE4C-93B1-0D522192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38DEFE-B8FD-AD44-B965-A080549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B40-3785-A44E-84F5-F77ACCA733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7239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7208673-85DC-8142-B575-5735CA0870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E7530D-665B-2D47-A21E-A7FAC299D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51AFFC-3737-344A-A329-02DA70BE6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E73AC-0E0B-4740-8417-5C69416B32AF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C60B6B-8BEB-8F40-8193-C2D67B1D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D9A53B-8FB5-AD4A-ABEC-FB4C52C36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B40-3785-A44E-84F5-F77ACCA733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88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4B92C-CC2A-1E49-9325-F029A16C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8FA7A1-0AA5-AA47-BE35-233033FCC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F2DA40-AAE6-0E41-8F3A-5F1CD94F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E73AC-0E0B-4740-8417-5C69416B32AF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D0F5A8-3863-A149-B9D9-C2FDFE123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12F545-2615-9B48-9BAC-B81CD306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B40-3785-A44E-84F5-F77ACCA733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248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2344C-B01D-CC48-8478-5CBD5D35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90F03F-FFB6-764A-A26A-7BE2BF1AA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F382C6-F288-7142-A96A-222DC118E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E73AC-0E0B-4740-8417-5C69416B32AF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43C869-9797-9246-9193-17C75EEE3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0BB424-3F72-3D48-8400-5B3D4F72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B40-3785-A44E-84F5-F77ACCA733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67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3D873-D2DF-E541-BB8B-7DF94F51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624F99-D497-7F40-972A-35575EB15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3F24E1-860D-4649-ABFB-D7C83728E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471C89-6085-3141-84D1-F0CBA4678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E73AC-0E0B-4740-8417-5C69416B32AF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B0FF1C-4BB4-2342-97B4-992BAA777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1A9370-2E10-7644-B0F1-BAE1BE4D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B40-3785-A44E-84F5-F77ACCA733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210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7ADB32-DC20-724E-9556-4D4D55C12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9370C2-1D4A-344A-B20F-1394DEA03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0F9560-EB09-0A4D-82A7-5D51A1162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25411F-A1B9-3340-8164-44C7A7516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C2194A-778A-CF44-869D-3155B46633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329D8A-371A-C34C-ABBC-44BAA5B0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E73AC-0E0B-4740-8417-5C69416B32AF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D1F93E-2458-7147-B1DF-7653FBAB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763B92E-6354-654A-8B5A-AF471F533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B40-3785-A44E-84F5-F77ACCA733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1810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331347-AA3B-844F-A950-5C10A7FA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EFC62D-E530-2044-A1C8-F4852445B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E73AC-0E0B-4740-8417-5C69416B32AF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28AA24-8C25-6543-9CF1-0E9C6A145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224FB7-3902-7546-AD43-599C6742E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B40-3785-A44E-84F5-F77ACCA733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689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18B585-763D-1F4D-B44E-9AB88C4A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E73AC-0E0B-4740-8417-5C69416B32AF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C13220-29E7-DA4F-A0E4-C67416405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D31B84-DD05-7A44-BBF8-77884F19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B40-3785-A44E-84F5-F77ACCA733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14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28E90F-78F5-0E41-87DC-CD6980B08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DC1050-2B56-0F49-86C6-3CABE96D3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5EE49C-FC91-AE4B-A65C-3EBED99E7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EF93A0-7A39-4F48-8240-B197CA60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E73AC-0E0B-4740-8417-5C69416B32AF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02EF8B-B717-A044-BE50-B6D1929B4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5DAE92-330E-E04B-A16A-9ADB97FD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B40-3785-A44E-84F5-F77ACCA733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4170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9FBBF-FED5-5347-9676-83779CD49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D561DC-011F-4044-9D05-C2C5F46829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9BAE3C-49B4-A843-B3F3-30D36606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07665C-1C30-FF47-A1F2-B6244D100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E73AC-0E0B-4740-8417-5C69416B32AF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420214-63D8-9743-8A8D-32A2D2B8B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0FCA81-CACB-F94C-A4B5-8028FF0BE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B40-3785-A44E-84F5-F77ACCA733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806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A55C73E-BE15-7740-84A3-5586AD9F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2C4989-FB2A-2F46-B68C-3157D9F2E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EDF0FF-AAEA-C049-BDB0-4CEC7B5B05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E73AC-0E0B-4740-8417-5C69416B32AF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53266B-4748-1E4A-89FE-2A7905722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EB6D62-D617-0A49-AC3D-FFD619947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A1B40-3785-A44E-84F5-F77ACCA733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7417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226CEA-2888-A246-9810-25568879EF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computing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B8C137-05EA-E843-B66C-A43FEF884F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Yu</a:t>
            </a:r>
            <a:r>
              <a:rPr kumimoji="1" lang="zh-CN" altLang="en-US" dirty="0"/>
              <a:t> </a:t>
            </a:r>
            <a:r>
              <a:rPr kumimoji="1" lang="en-US" altLang="zh-CN" dirty="0"/>
              <a:t>Qi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9604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2A583-D5C0-4B4A-BD61-AC81C355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Window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5135FD-371F-DF4B-B916-93A45FC6D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Sliding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Window</a:t>
            </a:r>
            <a:r>
              <a:rPr kumimoji="1" lang="zh-CN" altLang="en-US" dirty="0"/>
              <a:t> </a:t>
            </a:r>
            <a:br>
              <a:rPr kumimoji="1" lang="en-US" altLang="zh-CN" dirty="0"/>
            </a:br>
            <a:r>
              <a:rPr kumimoji="1" lang="zh-CN" altLang="en-US" dirty="0"/>
              <a:t> </a:t>
            </a:r>
            <a:r>
              <a:rPr kumimoji="1" lang="en-US" altLang="zh-CN" dirty="0"/>
              <a:t>[9:00,</a:t>
            </a:r>
            <a:r>
              <a:rPr kumimoji="1" lang="zh-CN" altLang="en-US" dirty="0"/>
              <a:t> </a:t>
            </a:r>
            <a:r>
              <a:rPr kumimoji="1" lang="en-US" altLang="zh-CN" dirty="0"/>
              <a:t>10:00],</a:t>
            </a:r>
            <a:r>
              <a:rPr kumimoji="1" lang="zh-CN" altLang="en-US" dirty="0"/>
              <a:t> </a:t>
            </a:r>
            <a:r>
              <a:rPr kumimoji="1" lang="en-US" altLang="zh-CN" dirty="0"/>
              <a:t>[9:30,</a:t>
            </a:r>
            <a:r>
              <a:rPr kumimoji="1" lang="zh-CN" altLang="en-US" dirty="0"/>
              <a:t> </a:t>
            </a:r>
            <a:r>
              <a:rPr kumimoji="1" lang="en-US" altLang="zh-CN" dirty="0"/>
              <a:t>10:30]</a:t>
            </a:r>
          </a:p>
          <a:p>
            <a:r>
              <a:rPr kumimoji="1" lang="en-US" altLang="zh-CN" dirty="0"/>
              <a:t>Session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Window</a:t>
            </a:r>
          </a:p>
          <a:p>
            <a:pPr marL="0" indent="0">
              <a:buNone/>
            </a:pPr>
            <a:r>
              <a:rPr kumimoji="1" lang="zh-CN" altLang="en-US" dirty="0"/>
              <a:t>   </a:t>
            </a:r>
            <a:r>
              <a:rPr kumimoji="1" lang="en-US" altLang="zh-CN" dirty="0" err="1"/>
              <a:t>mysql</a:t>
            </a:r>
            <a:r>
              <a:rPr kumimoji="1" lang="en-US" altLang="zh-CN" dirty="0"/>
              <a:t> connection</a:t>
            </a:r>
          </a:p>
          <a:p>
            <a:r>
              <a:rPr kumimoji="1" lang="en-US" altLang="zh-CN" dirty="0"/>
              <a:t>Global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Window</a:t>
            </a:r>
          </a:p>
          <a:p>
            <a:pPr marL="0" indent="0">
              <a:buNone/>
            </a:pPr>
            <a:r>
              <a:rPr kumimoji="1" lang="en-US" altLang="zh-CN" dirty="0"/>
              <a:t>   all element belongs to a single window</a:t>
            </a:r>
          </a:p>
          <a:p>
            <a:r>
              <a:rPr kumimoji="1" lang="en-US" altLang="zh-CN" dirty="0"/>
              <a:t>Fixed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Window</a:t>
            </a:r>
          </a:p>
          <a:p>
            <a:pPr marL="0" indent="0">
              <a:buNone/>
            </a:pPr>
            <a:r>
              <a:rPr kumimoji="1" lang="en-US" altLang="zh-CN" dirty="0"/>
              <a:t>   [9:00,</a:t>
            </a:r>
            <a:r>
              <a:rPr kumimoji="1" lang="zh-CN" altLang="en-US" dirty="0"/>
              <a:t> </a:t>
            </a:r>
            <a:r>
              <a:rPr kumimoji="1" lang="en-US" altLang="zh-CN" dirty="0"/>
              <a:t>10:00],</a:t>
            </a:r>
            <a:r>
              <a:rPr kumimoji="1" lang="zh-CN" altLang="en-US" dirty="0"/>
              <a:t> </a:t>
            </a:r>
            <a:r>
              <a:rPr kumimoji="1" lang="en-US" altLang="zh-CN" dirty="0"/>
              <a:t>[10:00,</a:t>
            </a:r>
            <a:r>
              <a:rPr kumimoji="1" lang="zh-CN" altLang="en-US" dirty="0"/>
              <a:t> </a:t>
            </a:r>
            <a:r>
              <a:rPr kumimoji="1" lang="en-US" altLang="zh-CN" dirty="0"/>
              <a:t>11:30]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3825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0D5BB-FA2F-004B-B1D0-3332DC7C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Window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E60EAF8-1FA2-D445-B55E-95388A921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937" y="1690688"/>
            <a:ext cx="8890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45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7E35B9-09A1-434C-ACA7-E2F5F65B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Sliding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Window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7E24F-0144-7B49-ADDF-F80DFFE89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611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Count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element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hour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30m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BDDD9C-57F2-1149-B242-9CC4EF30A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92" y="2253553"/>
            <a:ext cx="7601607" cy="39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83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B98C1-7092-514E-9FA6-EBDABA65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Fixed-size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Window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0852F0-4694-8246-BB74-D781056C2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502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Compute the number of visitor in every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hour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16C5CC-E529-C143-9233-1D13D650E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560" y="2179676"/>
            <a:ext cx="6987847" cy="427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2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38A5C-C359-CC44-9BAD-791B248C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Window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E05701-9796-4841-884C-FD631FE9C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722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MySQL,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connection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30s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Session,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collect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users action</a:t>
            </a:r>
          </a:p>
          <a:p>
            <a:pPr marL="0" indent="0">
              <a:buNone/>
            </a:pP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zh-CN" altLang="en-US" dirty="0"/>
              <a:t>    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</a:t>
            </a:r>
            <a:br>
              <a:rPr kumimoji="1" lang="en-US" altLang="zh-CN" dirty="0"/>
            </a:b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8450AD-AC07-3C4B-9DAF-902570E3F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156" y="2741285"/>
            <a:ext cx="7047844" cy="398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37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A68688-788C-E446-83B1-E8FA7B84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Trigger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1F4DEB-0E3E-BB44-85B7-09F8D7626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832"/>
            <a:ext cx="10515600" cy="381067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Why: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invoke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window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</a:t>
            </a:r>
          </a:p>
          <a:p>
            <a:r>
              <a:rPr kumimoji="1" lang="en-US" altLang="zh-CN" dirty="0"/>
              <a:t>When: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</a:t>
            </a:r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Time/</a:t>
            </a:r>
            <a:r>
              <a:rPr kumimoji="1" lang="zh-CN" altLang="en-US" dirty="0"/>
              <a:t> </a:t>
            </a:r>
            <a:r>
              <a:rPr kumimoji="1" lang="en-US" altLang="zh-CN" dirty="0"/>
              <a:t>Ingestion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</a:t>
            </a:r>
            <a:r>
              <a:rPr kumimoji="1" lang="en-US" altLang="zh-CN" dirty="0"/>
              <a:t>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Window</a:t>
            </a:r>
            <a:r>
              <a:rPr kumimoji="1" lang="zh-CN" altLang="en-US" dirty="0"/>
              <a:t>  </a:t>
            </a:r>
            <a:r>
              <a:rPr kumimoji="1" lang="en-US" altLang="zh-CN" dirty="0"/>
              <a:t>&amp;&amp;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Records</a:t>
            </a:r>
            <a:r>
              <a:rPr kumimoji="1" lang="zh-CN" altLang="en-US" dirty="0"/>
              <a:t> </a:t>
            </a:r>
            <a:r>
              <a:rPr kumimoji="1" lang="en-US" altLang="zh-CN" dirty="0"/>
              <a:t>exists</a:t>
            </a:r>
          </a:p>
          <a:p>
            <a:pPr marL="0" indent="0">
              <a:buNone/>
            </a:pPr>
            <a:r>
              <a:rPr kumimoji="1" lang="zh-CN" altLang="en-US" dirty="0"/>
              <a:t>   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</a:p>
          <a:p>
            <a:pPr marL="0" indent="0">
              <a:buNone/>
            </a:pPr>
            <a:r>
              <a:rPr kumimoji="1" lang="zh-CN" altLang="en-US" dirty="0"/>
              <a:t>        </a:t>
            </a:r>
            <a:r>
              <a:rPr kumimoji="1" lang="en-US" altLang="zh-CN" dirty="0" err="1"/>
              <a:t>WaterMark</a:t>
            </a:r>
            <a:r>
              <a:rPr kumimoji="1" lang="zh-CN" altLang="en-US" dirty="0"/>
              <a:t> </a:t>
            </a:r>
            <a:r>
              <a:rPr kumimoji="1" lang="en-US" altLang="zh-CN" dirty="0"/>
              <a:t>great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Window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40936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48895-B3C9-204E-95A9-C5776EEB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5DEC230-2A87-4244-B41C-AFB785621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7529" y="1465835"/>
            <a:ext cx="9052675" cy="357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3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430E0-7352-CD47-B2F9-A61E2EEDB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8FE049-A3D5-2A48-A286-AA22BC60D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order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</a:p>
          <a:p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BBC5A4-2113-D74A-9C62-9B9F3E847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92" y="2698230"/>
            <a:ext cx="9030482" cy="13140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498D33-78E6-884D-B4F6-16B1C1BC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544" y="4220714"/>
            <a:ext cx="9458423" cy="135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11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1766AD-6B53-804A-9899-4BFEFCE9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WaterMark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6DC4EB-26DB-104C-937D-38E0EF8BA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424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watermark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timestamp</a:t>
            </a:r>
            <a:r>
              <a:rPr kumimoji="1" lang="zh-CN" altLang="en-US" dirty="0"/>
              <a:t> </a:t>
            </a:r>
            <a:r>
              <a:rPr kumimoji="1" lang="en-US" altLang="zh-CN" dirty="0"/>
              <a:t>t,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timestamp</a:t>
            </a:r>
            <a:r>
              <a:rPr kumimoji="1" lang="zh-CN" altLang="en-US" dirty="0"/>
              <a:t>  </a:t>
            </a:r>
            <a:r>
              <a:rPr kumimoji="1" lang="en-US" altLang="zh-CN" dirty="0"/>
              <a:t>t1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greater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t</a:t>
            </a:r>
          </a:p>
          <a:p>
            <a:r>
              <a:rPr kumimoji="1" lang="en-US" altLang="zh-CN" dirty="0" err="1"/>
              <a:t>WaterMark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issure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100%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correctness</a:t>
            </a:r>
          </a:p>
          <a:p>
            <a:r>
              <a:rPr kumimoji="1" lang="en-US" altLang="zh-CN" dirty="0"/>
              <a:t>Heuristic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watermark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watermark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22386E-31E3-5043-BDC7-88FDBB91C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97" y="3597093"/>
            <a:ext cx="11209090" cy="257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C0635-5239-2B4F-B2BC-9B9C23355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WaterMark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9F2191-AB45-4F44-B30E-E011187CB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9" y="1709738"/>
            <a:ext cx="5829300" cy="2082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BA65A1-9736-B64E-950D-77D4950D8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918" y="1709738"/>
            <a:ext cx="5791200" cy="2044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DBF3FF-91E6-7F40-AFA1-8E0F19629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69" y="4094188"/>
            <a:ext cx="5803900" cy="2082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DFCB1F3-4966-D447-9E58-1F1E92179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518" y="4094188"/>
            <a:ext cx="5816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62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2ADF4-3636-A349-A19F-3D9F2ACC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Stream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Batch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269D4F-9805-6D44-B042-28711092C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Stream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F09463-6EEA-6046-8AC8-A4B0F58D3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31" y="2281629"/>
            <a:ext cx="10591800" cy="2603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FCA05B-9EA4-E74C-A72A-91623D50597C}"/>
              </a:ext>
            </a:extLst>
          </p:cNvPr>
          <p:cNvSpPr txBox="1"/>
          <p:nvPr/>
        </p:nvSpPr>
        <p:spPr>
          <a:xfrm>
            <a:off x="4441370" y="5476069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Unbound,</a:t>
            </a:r>
            <a:r>
              <a:rPr kumimoji="1" lang="zh-CN" altLang="en-US" dirty="0"/>
              <a:t> </a:t>
            </a:r>
            <a:r>
              <a:rPr kumimoji="1" lang="en-US" altLang="zh-CN" dirty="0"/>
              <a:t>moving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EF1027-9F42-9E46-A69F-5D56F463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980" y="5118100"/>
            <a:ext cx="1689100" cy="1193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AE369A-238B-0A46-A5C1-63663FB1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251" y="5118100"/>
            <a:ext cx="1270000" cy="10588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1A11F1-006B-E14D-B209-69E4F9B84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731" y="5180346"/>
            <a:ext cx="2336800" cy="863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41E66C4-E80F-D347-88A6-C6453B005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2898" y="5070315"/>
            <a:ext cx="1405905" cy="11451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83F127-BD04-734B-A54B-F3A1AE613E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6257" y="5118100"/>
            <a:ext cx="2032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13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04ACE-A700-4043-9790-926EA400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F9FCFCC-B934-8245-8401-F7E8CCBC5B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26412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kumimoji="1" lang="en-US" altLang="zh-CN" sz="3000" dirty="0"/>
                  <a:t>Perfect</a:t>
                </a:r>
                <a:r>
                  <a:rPr kumimoji="1" lang="zh-CN" altLang="en-US" sz="3000" dirty="0"/>
                  <a:t> </a:t>
                </a:r>
                <a:r>
                  <a:rPr kumimoji="1" lang="en-US" altLang="zh-CN" sz="3000" dirty="0"/>
                  <a:t>watermark</a:t>
                </a:r>
              </a:p>
              <a:p>
                <a:pPr marL="0" indent="0">
                  <a:buNone/>
                </a:pPr>
                <a:r>
                  <a:rPr kumimoji="1" lang="zh-CN" altLang="en-US" sz="3000" dirty="0"/>
                  <a:t>     </a:t>
                </a:r>
                <a:r>
                  <a:rPr kumimoji="1" lang="en-US" altLang="zh-CN" sz="3000" dirty="0"/>
                  <a:t>Predict</a:t>
                </a:r>
                <a:r>
                  <a:rPr kumimoji="1" lang="zh-CN" altLang="en-US" sz="3000" dirty="0"/>
                  <a:t> </a:t>
                </a:r>
                <a:r>
                  <a:rPr kumimoji="1" lang="en-US" altLang="zh-CN" sz="3000" dirty="0"/>
                  <a:t>the</a:t>
                </a:r>
                <a:r>
                  <a:rPr kumimoji="1" lang="zh-CN" altLang="en-US" sz="3000" dirty="0"/>
                  <a:t> </a:t>
                </a:r>
                <a:r>
                  <a:rPr kumimoji="1" lang="en-US" altLang="zh-CN" sz="3000" dirty="0"/>
                  <a:t>min</a:t>
                </a:r>
                <a:r>
                  <a:rPr kumimoji="1" lang="zh-CN" altLang="en-US" sz="3000" dirty="0"/>
                  <a:t> </a:t>
                </a:r>
                <a:r>
                  <a:rPr kumimoji="1" lang="en-US" altLang="zh-CN" sz="3000" dirty="0"/>
                  <a:t>processing</a:t>
                </a:r>
                <a:r>
                  <a:rPr kumimoji="1" lang="zh-CN" altLang="en-US" sz="3000" dirty="0"/>
                  <a:t> </a:t>
                </a:r>
                <a:r>
                  <a:rPr kumimoji="1" lang="en-US" altLang="zh-CN" sz="3000" dirty="0"/>
                  <a:t>time</a:t>
                </a:r>
                <a:r>
                  <a:rPr kumimoji="1" lang="zh-CN" altLang="en-US" sz="3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3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zh-CN" altLang="en-US" sz="3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1" lang="en-US" altLang="zh-CN" sz="3000" dirty="0"/>
                  <a:t>that</a:t>
                </a:r>
                <a:r>
                  <a:rPr kumimoji="1" lang="zh-CN" altLang="en-US" sz="3000" dirty="0"/>
                  <a:t> </a:t>
                </a:r>
                <a:r>
                  <a:rPr kumimoji="1" lang="en-US" altLang="zh-CN" sz="3000" dirty="0"/>
                  <a:t>all</a:t>
                </a:r>
                <a:r>
                  <a:rPr kumimoji="1" lang="zh-CN" altLang="en-US" sz="3000" dirty="0"/>
                  <a:t> </a:t>
                </a:r>
                <a:r>
                  <a:rPr kumimoji="1" lang="en-US" altLang="zh-CN" sz="3000" dirty="0"/>
                  <a:t>element</a:t>
                </a:r>
                <a:r>
                  <a:rPr kumimoji="1" lang="zh-CN" altLang="en-US" sz="3000" dirty="0"/>
                  <a:t> </a:t>
                </a:r>
                <a:r>
                  <a:rPr kumimoji="1" lang="en-US" altLang="zh-CN" sz="3000" dirty="0"/>
                  <a:t>comes</a:t>
                </a:r>
                <a:r>
                  <a:rPr kumimoji="1" lang="zh-CN" altLang="en-US" sz="3000" dirty="0"/>
                  <a:t> </a:t>
                </a:r>
                <a:r>
                  <a:rPr kumimoji="1" lang="en-US" altLang="zh-CN" sz="3000" dirty="0"/>
                  <a:t>before</a:t>
                </a:r>
                <a:r>
                  <a:rPr kumimoji="1" lang="zh-CN" altLang="en-US" sz="3000" dirty="0"/>
                  <a:t> </a:t>
                </a:r>
                <a:r>
                  <a:rPr kumimoji="1" lang="en-US" altLang="zh-CN" sz="3000" dirty="0"/>
                  <a:t>after</a:t>
                </a:r>
                <a:r>
                  <a:rPr kumimoji="1" lang="zh-CN" altLang="en-US" sz="3000" dirty="0"/>
                  <a:t> </a:t>
                </a:r>
                <a:r>
                  <a:rPr kumimoji="1" lang="en-US" altLang="zh-CN" sz="3000" dirty="0"/>
                  <a:t>the</a:t>
                </a:r>
                <a:r>
                  <a:rPr kumimoji="1" lang="zh-CN" altLang="en-US" sz="3000" dirty="0"/>
                  <a:t> </a:t>
                </a:r>
                <a:r>
                  <a:rPr kumimoji="1" lang="en-US" altLang="zh-CN" sz="3000" dirty="0"/>
                  <a:t>time</a:t>
                </a:r>
                <a:r>
                  <a:rPr kumimoji="1" lang="zh-CN" altLang="en-US" sz="3000" dirty="0"/>
                  <a:t> </a:t>
                </a:r>
                <a:r>
                  <a:rPr kumimoji="1" lang="en-US" altLang="zh-CN" sz="3000" dirty="0"/>
                  <a:t>take</a:t>
                </a:r>
                <a:r>
                  <a:rPr kumimoji="1" lang="zh-CN" altLang="en-US" sz="3000" dirty="0"/>
                  <a:t> </a:t>
                </a:r>
                <a:r>
                  <a:rPr kumimoji="1" lang="en-US" altLang="zh-CN" sz="3000" dirty="0"/>
                  <a:t>a</a:t>
                </a:r>
                <a:r>
                  <a:rPr kumimoji="1" lang="zh-CN" altLang="en-US" sz="3000" dirty="0"/>
                  <a:t> </a:t>
                </a:r>
                <a:r>
                  <a:rPr kumimoji="1" lang="en-US" altLang="zh-CN" sz="3000" dirty="0"/>
                  <a:t>event</a:t>
                </a:r>
                <a:r>
                  <a:rPr kumimoji="1" lang="zh-CN" altLang="en-US" sz="3000" dirty="0"/>
                  <a:t> </a:t>
                </a:r>
                <a:r>
                  <a:rPr kumimoji="1" lang="en-US" altLang="zh-CN" sz="3000" dirty="0"/>
                  <a:t>time</a:t>
                </a:r>
                <a:r>
                  <a:rPr kumimoji="1" lang="zh-CN" altLang="en-US" sz="3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3000" dirty="0"/>
                  <a:t> </a:t>
                </a:r>
                <a:r>
                  <a:rPr kumimoji="1" lang="en-US" altLang="zh-CN" sz="3000" dirty="0"/>
                  <a:t>satisfys</a:t>
                </a:r>
              </a:p>
              <a:p>
                <a:pPr marL="0" indent="0">
                  <a:buNone/>
                </a:pPr>
                <a:r>
                  <a:rPr kumimoji="1" lang="zh-CN" altLang="en-US" sz="3000" dirty="0"/>
                  <a:t>       </a:t>
                </a:r>
                <a:endParaRPr kumimoji="1" lang="en-US" altLang="zh-CN" sz="3000" dirty="0"/>
              </a:p>
              <a:p>
                <a:pPr marL="0" indent="0">
                  <a:buNone/>
                </a:pPr>
                <a:r>
                  <a:rPr kumimoji="1" lang="zh-CN" altLang="en-US" sz="3000" dirty="0"/>
                  <a:t>    </a:t>
                </a:r>
                <a:r>
                  <a:rPr kumimoji="1" lang="en-US" altLang="zh-CN" sz="3000" dirty="0"/>
                  <a:t>watermark</a:t>
                </a:r>
                <a:r>
                  <a:rPr kumimoji="1" lang="zh-CN" altLang="en-US" sz="3000" dirty="0"/>
                  <a:t>  </a:t>
                </a:r>
                <a:r>
                  <a:rPr kumimoji="1" lang="en-US" altLang="zh-CN" sz="3000" dirty="0"/>
                  <a:t>=</a:t>
                </a:r>
              </a:p>
              <a:p>
                <a:pPr marL="0" indent="0">
                  <a:buNone/>
                </a:pPr>
                <a:r>
                  <a:rPr kumimoji="1" lang="zh-CN" altLang="en-US" sz="3000" dirty="0"/>
                  <a:t> </a:t>
                </a:r>
                <a:endParaRPr kumimoji="1" lang="en-US" altLang="zh-CN" sz="3000" dirty="0"/>
              </a:p>
              <a:p>
                <a:r>
                  <a:rPr kumimoji="1" lang="en-US" altLang="zh-CN" sz="3000" dirty="0"/>
                  <a:t>Heuristic</a:t>
                </a:r>
                <a:r>
                  <a:rPr kumimoji="1" lang="zh-CN" altLang="en-US" sz="3000" dirty="0"/>
                  <a:t> </a:t>
                </a:r>
                <a:r>
                  <a:rPr kumimoji="1" lang="en-US" altLang="zh-CN" sz="3000" dirty="0"/>
                  <a:t>watermark,</a:t>
                </a:r>
                <a:r>
                  <a:rPr kumimoji="1" lang="zh-CN" altLang="en-US" sz="3000" dirty="0"/>
                  <a:t> </a:t>
                </a:r>
                <a:r>
                  <a:rPr kumimoji="1" lang="en-US" altLang="zh-CN" sz="3000" dirty="0"/>
                  <a:t>lateness</a:t>
                </a:r>
              </a:p>
              <a:p>
                <a:pPr marL="0" indent="0">
                  <a:buNone/>
                </a:pPr>
                <a:r>
                  <a:rPr kumimoji="1" lang="zh-CN" altLang="en-US" sz="3000" dirty="0"/>
                  <a:t>                                 </a:t>
                </a:r>
                <a:endParaRPr kumimoji="1" lang="en-US" altLang="zh-CN" sz="3000" dirty="0"/>
              </a:p>
              <a:p>
                <a:pPr marL="0" indent="0">
                  <a:buNone/>
                </a:pPr>
                <a:r>
                  <a:rPr kumimoji="1" lang="zh-CN" altLang="en-US" dirty="0"/>
                  <a:t>     </a:t>
                </a:r>
                <a:r>
                  <a:rPr kumimoji="1" lang="en-US" altLang="zh-CN" dirty="0"/>
                  <a:t>watermark</a:t>
                </a:r>
                <a:r>
                  <a:rPr kumimoji="1" lang="zh-CN" altLang="en-US" dirty="0"/>
                  <a:t>  </a:t>
                </a:r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                     </a:t>
                </a:r>
                <a:br>
                  <a:rPr kumimoji="1" lang="en-US" altLang="zh-CN" dirty="0"/>
                </a:br>
                <a:r>
                  <a:rPr kumimoji="1" lang="zh-CN" altLang="en-US" dirty="0"/>
                  <a:t> </a:t>
                </a:r>
                <a:br>
                  <a:rPr kumimoji="1" lang="en-US" altLang="zh-CN" dirty="0"/>
                </a:b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F9FCFCC-B934-8245-8401-F7E8CCBC5B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26412"/>
                <a:ext cx="10515600" cy="4351338"/>
              </a:xfrm>
              <a:blipFill>
                <a:blip r:embed="rId2"/>
                <a:stretch>
                  <a:fillRect l="-1086" t="-3488" r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801614B-6EC9-6848-891A-A45ABA6A020D}"/>
                  </a:ext>
                </a:extLst>
              </p:cNvPr>
              <p:cNvSpPr txBox="1"/>
              <p:nvPr/>
            </p:nvSpPr>
            <p:spPr>
              <a:xfrm>
                <a:off x="3552667" y="2233533"/>
                <a:ext cx="21286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zh-CN" b="0" dirty="0"/>
                  <a:t>Seq(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kumimoji="1" lang="en-US" altLang="zh-CN" b="0" i="0" dirty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801614B-6EC9-6848-891A-A45ABA6A0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667" y="2233533"/>
                <a:ext cx="2128605" cy="276999"/>
              </a:xfrm>
              <a:prstGeom prst="rect">
                <a:avLst/>
              </a:prstGeom>
              <a:blipFill>
                <a:blip r:embed="rId3"/>
                <a:stretch>
                  <a:fillRect l="-6548" t="-26087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70A58D9-9B9A-5149-948E-0CDAEA5F070C}"/>
                  </a:ext>
                </a:extLst>
              </p:cNvPr>
              <p:cNvSpPr txBox="1"/>
              <p:nvPr/>
            </p:nvSpPr>
            <p:spPr>
              <a:xfrm>
                <a:off x="3552667" y="3929919"/>
                <a:ext cx="21286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zh-CN" b="0" dirty="0"/>
                  <a:t>Seq(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70A58D9-9B9A-5149-948E-0CDAEA5F0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667" y="3929919"/>
                <a:ext cx="2128605" cy="276999"/>
              </a:xfrm>
              <a:prstGeom prst="rect">
                <a:avLst/>
              </a:prstGeom>
              <a:blipFill>
                <a:blip r:embed="rId4"/>
                <a:stretch>
                  <a:fillRect l="-6548" t="-21739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38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40F22-0B11-3942-9D22-336E47326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WaterMark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A7BEDA-E921-FD44-8464-A077D1C6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en-US" altLang="zh-CN" dirty="0" err="1"/>
              <a:t>WaterMark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invoke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</a:t>
            </a:r>
          </a:p>
          <a:p>
            <a:pPr marL="514350" indent="-514350">
              <a:buAutoNum type="arabicPeriod"/>
            </a:pPr>
            <a:r>
              <a:rPr kumimoji="1" lang="en-US" altLang="zh-CN" dirty="0" err="1"/>
              <a:t>WaterMark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normal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1B2CAF-EE95-1148-AAB8-828977CC3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89" y="3747540"/>
            <a:ext cx="8095252" cy="154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54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9944D-ACCC-E143-8119-562E5FF8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lateness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D10697-8598-1C41-9C9A-E92701DCC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handle</a:t>
            </a:r>
            <a:r>
              <a:rPr kumimoji="1" lang="zh-CN" altLang="en-US" dirty="0"/>
              <a:t> </a:t>
            </a:r>
            <a:r>
              <a:rPr kumimoji="1" lang="en-US" altLang="zh-CN" dirty="0"/>
              <a:t>element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after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edge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window</a:t>
            </a:r>
          </a:p>
          <a:p>
            <a:r>
              <a:rPr kumimoji="1" lang="en-US" altLang="zh-CN" dirty="0"/>
              <a:t>After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lateness,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whole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window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needed</a:t>
            </a:r>
          </a:p>
          <a:p>
            <a:r>
              <a:rPr kumimoji="1" lang="en-US" altLang="zh-CN" dirty="0"/>
              <a:t>Event-Time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</a:p>
          <a:p>
            <a:r>
              <a:rPr kumimoji="1" lang="en-US" altLang="zh-CN" dirty="0"/>
              <a:t>Drop</a:t>
            </a:r>
            <a:r>
              <a:rPr kumimoji="1" lang="zh-CN" altLang="en-US" dirty="0"/>
              <a:t> </a:t>
            </a:r>
            <a:r>
              <a:rPr kumimoji="1" lang="en-US" altLang="zh-CN" dirty="0"/>
              <a:t>element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lafter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lateness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3A9670-70B8-A548-B2C6-4F932D4EB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37" y="3713110"/>
            <a:ext cx="7460313" cy="166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37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51CB3-ED5E-F943-8B45-F1C8D838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Retraction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77E1A67-D1FC-9F41-B14A-DD071116C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025" y="1690688"/>
            <a:ext cx="7805297" cy="29169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C59C760-4218-DF49-89CB-40FFB0869CCE}"/>
              </a:ext>
            </a:extLst>
          </p:cNvPr>
          <p:cNvSpPr txBox="1"/>
          <p:nvPr/>
        </p:nvSpPr>
        <p:spPr>
          <a:xfrm>
            <a:off x="989351" y="4796852"/>
            <a:ext cx="10364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trigger:</a:t>
            </a:r>
            <a:r>
              <a:rPr kumimoji="1" lang="zh-CN" altLang="en-US" dirty="0"/>
              <a:t>  </a:t>
            </a:r>
            <a:r>
              <a:rPr kumimoji="1" lang="en-US" altLang="zh-CN" dirty="0"/>
              <a:t>3,</a:t>
            </a:r>
            <a:r>
              <a:rPr kumimoji="1" lang="zh-CN" altLang="en-US" dirty="0"/>
              <a:t> </a:t>
            </a:r>
            <a:r>
              <a:rPr kumimoji="1" lang="en-US" altLang="zh-CN" dirty="0"/>
              <a:t>10,</a:t>
            </a:r>
            <a:r>
              <a:rPr kumimoji="1" lang="zh-CN" altLang="en-US" dirty="0"/>
              <a:t> </a:t>
            </a:r>
            <a:r>
              <a:rPr kumimoji="1" lang="en-US" altLang="zh-CN" dirty="0"/>
              <a:t>21,</a:t>
            </a:r>
            <a:r>
              <a:rPr kumimoji="1" lang="zh-CN" altLang="en-US" dirty="0"/>
              <a:t> </a:t>
            </a:r>
            <a:r>
              <a:rPr kumimoji="1" lang="en-US" altLang="zh-CN" dirty="0"/>
              <a:t>36,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expected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?</a:t>
            </a:r>
          </a:p>
          <a:p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0714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78005-C1AB-F743-BB72-ADE567B0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7500D6-EE1B-AF48-AA51-D08BF1A97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8D3A86D-D5F7-9D42-9EA0-801EFC0AD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358839"/>
              </p:ext>
            </p:extLst>
          </p:nvPr>
        </p:nvGraphicFramePr>
        <p:xfrm>
          <a:off x="748259" y="1690688"/>
          <a:ext cx="3979056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528">
                  <a:extLst>
                    <a:ext uri="{9D8B030D-6E8A-4147-A177-3AD203B41FA5}">
                      <a16:colId xmlns:a16="http://schemas.microsoft.com/office/drawing/2014/main" val="3978172222"/>
                    </a:ext>
                  </a:extLst>
                </a:gridCol>
                <a:gridCol w="1989528">
                  <a:extLst>
                    <a:ext uri="{9D8B030D-6E8A-4147-A177-3AD203B41FA5}">
                      <a16:colId xmlns:a16="http://schemas.microsoft.com/office/drawing/2014/main" val="3145009672"/>
                    </a:ext>
                  </a:extLst>
                </a:gridCol>
              </a:tblGrid>
              <a:tr h="35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Output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63887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908100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  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791248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258688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  </a:t>
                      </a:r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623230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21337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  </a:t>
                      </a:r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019436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253913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  </a:t>
                      </a:r>
                      <a:r>
                        <a:rPr lang="en-US" altLang="zh-CN" dirty="0"/>
                        <a:t>36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627240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C342BA2-A596-6048-A82C-C13F44456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831926"/>
              </p:ext>
            </p:extLst>
          </p:nvPr>
        </p:nvGraphicFramePr>
        <p:xfrm>
          <a:off x="7185702" y="1279208"/>
          <a:ext cx="3979056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528">
                  <a:extLst>
                    <a:ext uri="{9D8B030D-6E8A-4147-A177-3AD203B41FA5}">
                      <a16:colId xmlns:a16="http://schemas.microsoft.com/office/drawing/2014/main" val="3978172222"/>
                    </a:ext>
                  </a:extLst>
                </a:gridCol>
                <a:gridCol w="1989528">
                  <a:extLst>
                    <a:ext uri="{9D8B030D-6E8A-4147-A177-3AD203B41FA5}">
                      <a16:colId xmlns:a16="http://schemas.microsoft.com/office/drawing/2014/main" val="3145009672"/>
                    </a:ext>
                  </a:extLst>
                </a:gridCol>
              </a:tblGrid>
              <a:tr h="35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Output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63887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908100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   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791248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258688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  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-3</a:t>
                      </a:r>
                    </a:p>
                    <a:p>
                      <a:pPr algn="ctr"/>
                      <a:r>
                        <a:rPr lang="zh-CN" altLang="en-US" dirty="0"/>
                        <a:t>    </a:t>
                      </a:r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623230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21337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  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  <a:p>
                      <a:pPr algn="ctr"/>
                      <a:r>
                        <a:rPr lang="zh-CN" altLang="en-US" dirty="0"/>
                        <a:t>     </a:t>
                      </a:r>
                      <a:r>
                        <a:rPr lang="en-US" altLang="zh-CN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019436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253913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  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-21</a:t>
                      </a:r>
                    </a:p>
                    <a:p>
                      <a:pPr algn="ctr"/>
                      <a:r>
                        <a:rPr lang="zh-CN" altLang="en-US" dirty="0"/>
                        <a:t>     </a:t>
                      </a:r>
                      <a:r>
                        <a:rPr lang="en-US" altLang="zh-CN" dirty="0"/>
                        <a:t>36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742207"/>
                  </a:ext>
                </a:extLst>
              </a:tr>
            </a:tbl>
          </a:graphicData>
        </a:graphic>
      </p:graphicFrame>
      <p:sp>
        <p:nvSpPr>
          <p:cNvPr id="9" name="右箭头 8">
            <a:extLst>
              <a:ext uri="{FF2B5EF4-FFF2-40B4-BE49-F238E27FC236}">
                <a16:creationId xmlns:a16="http://schemas.microsoft.com/office/drawing/2014/main" id="{41EB4A33-A166-FD42-9DA6-0597E9EA9C05}"/>
              </a:ext>
            </a:extLst>
          </p:cNvPr>
          <p:cNvSpPr/>
          <p:nvPr/>
        </p:nvSpPr>
        <p:spPr>
          <a:xfrm>
            <a:off x="5019623" y="3089574"/>
            <a:ext cx="1873770" cy="2470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2761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F0352-5D96-A643-B403-0C6AFA1CA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Implementing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FC9FBC-3747-E643-A041-63F703C59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412"/>
            <a:ext cx="4755776" cy="4630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Trigger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n+1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n,</a:t>
            </a:r>
            <a:r>
              <a:rPr kumimoji="1" lang="zh-CN" altLang="en-US" dirty="0"/>
              <a:t> </a:t>
            </a: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state,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retract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old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emit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n+1,</a:t>
            </a:r>
            <a:r>
              <a:rPr kumimoji="1" lang="zh-CN" altLang="en-US" dirty="0"/>
              <a:t> </a:t>
            </a:r>
            <a:r>
              <a:rPr kumimoji="1" lang="en-US" altLang="zh-CN" dirty="0"/>
              <a:t>retract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trigger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emit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n+1</a:t>
            </a:r>
            <a:r>
              <a:rPr kumimoji="1" lang="zh-CN" altLang="en-US" dirty="0"/>
              <a:t> 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4E0A73-D34D-B94D-BAD1-3A6C65C6E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871" y="1546412"/>
            <a:ext cx="3762188" cy="41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07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9C976-5F43-AE4E-A9AF-53937219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fault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tolerance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2FE03D-69BF-E743-A784-7E106FB4B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080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Keep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state/snapshot/checkpoint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stateful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operator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middle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zh-CN" altLang="en-US" dirty="0"/>
              <a:t> </a:t>
            </a:r>
            <a:br>
              <a:rPr kumimoji="1" lang="en-US" altLang="zh-CN" dirty="0"/>
            </a:br>
            <a:br>
              <a:rPr kumimoji="1" lang="en-US" altLang="zh-CN" dirty="0"/>
            </a:b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683040-75A1-544D-99E0-C7A3D06E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2291693"/>
            <a:ext cx="62103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22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BDB6F-F7EB-7642-82E2-CC051A089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5470CB2-A5AD-D343-9A0A-AC5D8419E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6665" y="2120315"/>
            <a:ext cx="8548594" cy="248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67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75E827-4FA7-9449-AE31-AFD51C799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Stream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Platform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18CD1D-7512-4F43-9ED8-314365E10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Storm</a:t>
            </a:r>
          </a:p>
          <a:p>
            <a:r>
              <a:rPr kumimoji="1" lang="en-US" altLang="zh-CN" dirty="0" err="1"/>
              <a:t>Flink</a:t>
            </a:r>
            <a:endParaRPr kumimoji="1" lang="en-US" altLang="zh-CN" dirty="0"/>
          </a:p>
          <a:p>
            <a:r>
              <a:rPr kumimoji="1" lang="en-US" altLang="zh-CN" dirty="0"/>
              <a:t>Kafka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streaming</a:t>
            </a:r>
          </a:p>
          <a:p>
            <a:r>
              <a:rPr kumimoji="1" lang="en-US" altLang="zh-CN" dirty="0"/>
              <a:t>Spark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streaming</a:t>
            </a:r>
          </a:p>
          <a:p>
            <a:r>
              <a:rPr kumimoji="1" lang="en-US" altLang="zh-CN" dirty="0"/>
              <a:t>Dataflow</a:t>
            </a:r>
          </a:p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5347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ED43D-6804-014A-8B59-3BB44359E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9A6ED8-99F4-3F43-8378-92F111712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4000" dirty="0"/>
              <a:t>                     </a:t>
            </a:r>
            <a:endParaRPr kumimoji="1" lang="en-US" altLang="zh-CN" sz="4000" dirty="0"/>
          </a:p>
          <a:p>
            <a:pPr marL="0" indent="0">
              <a:buNone/>
            </a:pPr>
            <a:r>
              <a:rPr kumimoji="1" lang="zh-CN" altLang="en-US" sz="4000" dirty="0"/>
              <a:t>                         </a:t>
            </a:r>
            <a:r>
              <a:rPr kumimoji="1" lang="en-US" altLang="zh-CN" sz="4000" dirty="0"/>
              <a:t>Thank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you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~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06491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035FE-6391-8E47-918E-3BB574625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856DAD-0620-264C-9CDC-CB1FD33BA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4872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Batch</a:t>
            </a:r>
          </a:p>
          <a:p>
            <a:pPr marL="0" indent="0">
              <a:buNone/>
            </a:pPr>
            <a:r>
              <a:rPr kumimoji="1" lang="zh-CN" altLang="en-US" dirty="0"/>
              <a:t>      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A05A19-C3FD-D642-A81C-D2CFB6C1F3EE}"/>
              </a:ext>
            </a:extLst>
          </p:cNvPr>
          <p:cNvSpPr txBox="1"/>
          <p:nvPr/>
        </p:nvSpPr>
        <p:spPr>
          <a:xfrm>
            <a:off x="4690176" y="5263459"/>
            <a:ext cx="381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bound,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static</a:t>
            </a:r>
            <a:r>
              <a:rPr kumimoji="1" lang="zh-CN" altLang="en-US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34AC7A-5EB8-9F48-B419-42D80E547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16" y="1777707"/>
            <a:ext cx="1270000" cy="127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613F61-6A0C-9E48-8E5A-319C4F471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094" y="3350541"/>
            <a:ext cx="2051878" cy="20518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478684-7E4F-C04E-83C8-936F0552B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165" y="2086838"/>
            <a:ext cx="4284814" cy="239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45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668DD-D116-7045-BCE4-903BB69F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Stream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batch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29F1BC-2B65-0747-8473-594582D2E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897"/>
            <a:ext cx="10515600" cy="4758066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600" b="1" dirty="0"/>
              <a:t>Stream</a:t>
            </a:r>
            <a:endParaRPr lang="zh-CN" altLang="en-US" sz="3600" b="1" dirty="0"/>
          </a:p>
          <a:p>
            <a:r>
              <a:rPr kumimoji="1" lang="en-US" altLang="zh-CN" dirty="0"/>
              <a:t>Unbounded.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Time.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data,</a:t>
            </a:r>
            <a:r>
              <a:rPr kumimoji="1" lang="zh-CN" altLang="en-US" dirty="0"/>
              <a:t> </a:t>
            </a:r>
            <a:r>
              <a:rPr kumimoji="1" lang="en-US" altLang="zh-CN" dirty="0"/>
              <a:t>monitor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data,</a:t>
            </a:r>
            <a:r>
              <a:rPr kumimoji="1" lang="zh-CN" altLang="en-US" dirty="0"/>
              <a:t> </a:t>
            </a:r>
            <a:r>
              <a:rPr kumimoji="1" lang="en-US" altLang="zh-CN" dirty="0"/>
              <a:t>screen,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Message</a:t>
            </a:r>
          </a:p>
          <a:p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sz="3200" b="1" dirty="0"/>
              <a:t>Batch</a:t>
            </a:r>
          </a:p>
          <a:p>
            <a:r>
              <a:rPr lang="en-US" altLang="zh-CN" dirty="0"/>
              <a:t>Bound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</a:p>
          <a:p>
            <a:r>
              <a:rPr lang="en-US" altLang="zh-CN" dirty="0"/>
              <a:t>Huge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9781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665C8-FC13-D44D-A7BE-DA2FE0A0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Scene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B051DFE-817B-9E45-AF3B-F198AE5F8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955" y="1510807"/>
            <a:ext cx="5730985" cy="38067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FB222D-8F33-3647-84B3-BD200CF12169}"/>
              </a:ext>
            </a:extLst>
          </p:cNvPr>
          <p:cNvSpPr txBox="1"/>
          <p:nvPr/>
        </p:nvSpPr>
        <p:spPr>
          <a:xfrm>
            <a:off x="7066695" y="1506022"/>
            <a:ext cx="4685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   </a:t>
            </a:r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according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exactly</a:t>
            </a:r>
            <a:r>
              <a:rPr kumimoji="1" lang="zh-CN" altLang="en-US" dirty="0"/>
              <a:t> 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9C41AA-1203-7A42-960F-912D467BC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068" y="2185535"/>
            <a:ext cx="2460845" cy="313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B472F-BB57-9948-93E3-27EEF9274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compute stream?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9EF4710-9D91-A64D-B923-E2A5BD229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1932" y="1303111"/>
            <a:ext cx="9568135" cy="43513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54A720-3DD6-6A42-AB23-D336BC550707}"/>
              </a:ext>
            </a:extLst>
          </p:cNvPr>
          <p:cNvSpPr txBox="1"/>
          <p:nvPr/>
        </p:nvSpPr>
        <p:spPr>
          <a:xfrm>
            <a:off x="4603531" y="5854262"/>
            <a:ext cx="1933903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Stream to batch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0358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22690-BA41-534C-9145-426055F7E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Window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DE3962-CDFA-A247-986C-3282F8B05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Split to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window</a:t>
            </a:r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Kind</a:t>
            </a:r>
          </a:p>
          <a:p>
            <a:pPr marL="0" indent="0">
              <a:buNone/>
            </a:pPr>
            <a:r>
              <a:rPr kumimoji="1" lang="en-US" altLang="zh-CN" dirty="0"/>
              <a:t>    Time based Window</a:t>
            </a:r>
          </a:p>
          <a:p>
            <a:pPr marL="0" indent="0">
              <a:buNone/>
            </a:pPr>
            <a:r>
              <a:rPr kumimoji="1" lang="en-US" altLang="zh-CN" dirty="0"/>
              <a:t>    Record Size based Window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541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2B627-47D7-EE43-A8B1-364417C7C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stream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5D75B9-B2FB-DC4F-9170-A4CE30050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Event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</a:p>
          <a:p>
            <a:r>
              <a:rPr kumimoji="1" lang="en-US" altLang="zh-CN" dirty="0"/>
              <a:t>Ingestion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</a:p>
          <a:p>
            <a:r>
              <a:rPr kumimoji="1" lang="en-US" altLang="zh-CN" dirty="0"/>
              <a:t>Processing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</a:p>
          <a:p>
            <a:endParaRPr kumimoji="1" lang="en-US" altLang="zh-CN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BA1269E-B4BE-A34F-858D-D6744FA78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021" y="2710709"/>
            <a:ext cx="8140769" cy="333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71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FD9A73-53B1-FD48-9D99-FDAFE040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66BDB85-AD99-1447-A1CA-D3DD17927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6082" y="1690688"/>
            <a:ext cx="4203241" cy="42179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4E252B-B3F3-AE49-9E89-75D087E2032C}"/>
              </a:ext>
            </a:extLst>
          </p:cNvPr>
          <p:cNvSpPr txBox="1"/>
          <p:nvPr/>
        </p:nvSpPr>
        <p:spPr>
          <a:xfrm>
            <a:off x="838200" y="1690688"/>
            <a:ext cx="39229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Fact: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procesing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always</a:t>
            </a:r>
            <a:r>
              <a:rPr kumimoji="1" lang="zh-CN" altLang="en-US" dirty="0"/>
              <a:t> </a:t>
            </a:r>
            <a:r>
              <a:rPr kumimoji="1" lang="en-US" altLang="zh-CN" dirty="0"/>
              <a:t>lag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time,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</a:t>
            </a:r>
            <a:r>
              <a:rPr kumimoji="1" lang="zh-CN" altLang="en-US" dirty="0"/>
              <a:t> </a:t>
            </a:r>
            <a:r>
              <a:rPr kumimoji="1" lang="en-US" altLang="zh-CN" dirty="0"/>
              <a:t>picture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right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Target:</a:t>
            </a:r>
            <a:r>
              <a:rPr kumimoji="1" lang="zh-CN" altLang="en-US" dirty="0"/>
              <a:t>  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gap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Why call real time computing</a:t>
            </a:r>
          </a:p>
          <a:p>
            <a:r>
              <a:rPr kumimoji="1" lang="en-US" altLang="zh-CN" dirty="0"/>
              <a:t>    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ProcessTime</a:t>
            </a:r>
            <a:r>
              <a:rPr kumimoji="1" lang="en-US" altLang="zh-CN" dirty="0"/>
              <a:t> – </a:t>
            </a:r>
            <a:r>
              <a:rPr kumimoji="1" lang="en-US" altLang="zh-CN" dirty="0" err="1"/>
              <a:t>EventTime</a:t>
            </a:r>
            <a:r>
              <a:rPr kumimoji="1" lang="en-US" altLang="zh-CN" dirty="0"/>
              <a:t> ~ 0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0275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2109</TotalTime>
  <Words>623</Words>
  <Application>Microsoft Macintosh PowerPoint</Application>
  <PresentationFormat>宽屏</PresentationFormat>
  <Paragraphs>167</Paragraphs>
  <Slides>29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等线</vt:lpstr>
      <vt:lpstr>等线 Light</vt:lpstr>
      <vt:lpstr>Arial</vt:lpstr>
      <vt:lpstr>Cambria Math</vt:lpstr>
      <vt:lpstr>Office 主题​​</vt:lpstr>
      <vt:lpstr>Basic concept of real time computing</vt:lpstr>
      <vt:lpstr>Stream and Batch</vt:lpstr>
      <vt:lpstr>PowerPoint 演示文稿</vt:lpstr>
      <vt:lpstr>Stream and batch</vt:lpstr>
      <vt:lpstr>Scene</vt:lpstr>
      <vt:lpstr>How to compute stream?</vt:lpstr>
      <vt:lpstr>Window</vt:lpstr>
      <vt:lpstr>Time in stream</vt:lpstr>
      <vt:lpstr>Model </vt:lpstr>
      <vt:lpstr>Window</vt:lpstr>
      <vt:lpstr>Window example</vt:lpstr>
      <vt:lpstr>Sliding Window</vt:lpstr>
      <vt:lpstr>Fixed-size Window</vt:lpstr>
      <vt:lpstr>Session Window</vt:lpstr>
      <vt:lpstr>Trigger</vt:lpstr>
      <vt:lpstr>Example</vt:lpstr>
      <vt:lpstr>Event Time Problem</vt:lpstr>
      <vt:lpstr>WaterMark</vt:lpstr>
      <vt:lpstr>WaterMark example</vt:lpstr>
      <vt:lpstr>PowerPoint 演示文稿</vt:lpstr>
      <vt:lpstr>How to implement WaterMark</vt:lpstr>
      <vt:lpstr>Allow lateness</vt:lpstr>
      <vt:lpstr>Retraction</vt:lpstr>
      <vt:lpstr>Problem and Solve</vt:lpstr>
      <vt:lpstr>Implementing</vt:lpstr>
      <vt:lpstr>State and fault tolerance</vt:lpstr>
      <vt:lpstr>Summary</vt:lpstr>
      <vt:lpstr>Stream Compute Platform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时实(流)计算基础</dc:title>
  <dc:creator>Microsoft Office 用户</dc:creator>
  <cp:lastModifiedBy>Microsoft Office 用户</cp:lastModifiedBy>
  <cp:revision>47</cp:revision>
  <cp:lastPrinted>2019-05-23T08:31:36Z</cp:lastPrinted>
  <dcterms:created xsi:type="dcterms:W3CDTF">2019-05-20T07:31:46Z</dcterms:created>
  <dcterms:modified xsi:type="dcterms:W3CDTF">2019-05-23T09:30:51Z</dcterms:modified>
</cp:coreProperties>
</file>